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313" r:id="rId2"/>
    <p:sldId id="347" r:id="rId3"/>
    <p:sldId id="348" r:id="rId4"/>
    <p:sldId id="349" r:id="rId5"/>
    <p:sldId id="350" r:id="rId6"/>
    <p:sldId id="351" r:id="rId7"/>
    <p:sldId id="352" r:id="rId8"/>
    <p:sldId id="353" r:id="rId9"/>
    <p:sldId id="354" r:id="rId10"/>
    <p:sldId id="370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68" r:id="rId21"/>
    <p:sldId id="369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3F70C7D-D464-45B0-90B6-944FBEF4EE41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644A200-0B69-4463-B90C-14463C8FD9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7813" y="0"/>
            <a:ext cx="605472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dtc.nhs.uk/services/teratology" TargetMode="External"/><Relationship Id="rId2" Type="http://schemas.openxmlformats.org/officeDocument/2006/relationships/hyperlink" Target="http://www.fda.gov/default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toxnet.nlm.nih.gov/cgi-bin/sis/htmlgen?LACT" TargetMode="External"/><Relationship Id="rId4" Type="http://schemas.openxmlformats.org/officeDocument/2006/relationships/hyperlink" Target="http://www2.aap.org/breastfeedin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6" name="Rectangle 4"/>
          <p:cNvSpPr>
            <a:spLocks noChangeArrowheads="1"/>
          </p:cNvSpPr>
          <p:nvPr/>
        </p:nvSpPr>
        <p:spPr bwMode="auto">
          <a:xfrm>
            <a:off x="827088" y="5876925"/>
            <a:ext cx="7632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defRPr/>
            </a:pPr>
            <a:r>
              <a:rPr lang="sr-Cyrl-C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доц. др Срђан Стефановић</a:t>
            </a:r>
            <a:endParaRPr lang="sr-Latn-CS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68313" y="13414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sr-Cyrl-C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Интегрисане ак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sr-Cyrl-C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демске студије фармације</a:t>
            </a:r>
            <a:br>
              <a:rPr lang="sr-Cyrl-C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Клиничка фармација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sr-Cyrl-C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– Д01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R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 наставна недеља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84213" y="2852738"/>
            <a:ext cx="7926387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Лекови који делују на централни нервни </a:t>
            </a:r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систем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R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 трудноћи и лактацији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endParaRPr lang="sr-Latn-CS" sz="4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4917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OTC</a:t>
            </a:r>
            <a:r>
              <a:rPr lang="sr-Cyrl-RS" i="1" dirty="0" smtClean="0"/>
              <a:t> </a:t>
            </a:r>
            <a:r>
              <a:rPr lang="sr-Cyrl-RS" dirty="0" smtClean="0"/>
              <a:t>препарати контраиндиковани у трудноћи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Валеријана (</a:t>
            </a:r>
            <a:r>
              <a:rPr lang="sr-Latn-CS" sz="2400" i="1" dirty="0" smtClean="0"/>
              <a:t>Valeriana officinalis</a:t>
            </a:r>
            <a:r>
              <a:rPr lang="sr-Cyrl-CS" sz="2400" dirty="0" smtClean="0"/>
              <a:t>), суви екстракт корена (тбл.)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i="1" dirty="0" smtClean="0"/>
              <a:t>N</a:t>
            </a:r>
            <a:r>
              <a:rPr lang="sr-Cyrl-CS" sz="2400" i="1" dirty="0" smtClean="0"/>
              <a:t>05</a:t>
            </a:r>
            <a:r>
              <a:rPr lang="sr-Cyrl-CS" sz="2400" dirty="0" smtClean="0"/>
              <a:t> (АТЦ): </a:t>
            </a:r>
            <a:r>
              <a:rPr lang="sr-Cyrl-CS" sz="2400" dirty="0" smtClean="0">
                <a:solidFill>
                  <a:srgbClr val="FF0000"/>
                </a:solidFill>
              </a:rPr>
              <a:t>Психолептици – остали хипнотици и седативи</a:t>
            </a:r>
            <a:endParaRPr lang="sr-Cyrl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Cyrl-RS" sz="2400" dirty="0" smtClean="0"/>
              <a:t>Пасифлора (</a:t>
            </a:r>
            <a:r>
              <a:rPr lang="en-US" sz="2400" i="1" dirty="0" err="1" smtClean="0"/>
              <a:t>Passiflora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incarnata</a:t>
            </a:r>
            <a:r>
              <a:rPr lang="en-US" sz="2400" i="1" dirty="0" smtClean="0"/>
              <a:t> L.</a:t>
            </a:r>
            <a:r>
              <a:rPr lang="sr-Cyrl-RS" sz="2400" dirty="0" smtClean="0"/>
              <a:t>), суви ектракт хербе (тбл.) (ТБ лек)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cs typeface="Arial" charset="0"/>
              </a:rPr>
              <a:t>Лист гинка (</a:t>
            </a:r>
            <a:r>
              <a:rPr lang="sr-Latn-CS" sz="2400" i="1" dirty="0" smtClean="0">
                <a:cs typeface="Arial" charset="0"/>
              </a:rPr>
              <a:t>Ginkgo biloba</a:t>
            </a:r>
            <a:r>
              <a:rPr lang="sr-Latn-CS" sz="2400" dirty="0" smtClean="0">
                <a:cs typeface="Arial" charset="0"/>
              </a:rPr>
              <a:t>)</a:t>
            </a:r>
            <a:r>
              <a:rPr lang="sr-Cyrl-CS" sz="2400" dirty="0" smtClean="0">
                <a:cs typeface="Arial" charset="0"/>
              </a:rPr>
              <a:t>, суви стандардизовани екстракт (тбл.)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i="1" dirty="0" smtClean="0">
                <a:cs typeface="Arial" charset="0"/>
              </a:rPr>
              <a:t>N</a:t>
            </a:r>
            <a:r>
              <a:rPr lang="sr-Cyrl-CS" sz="2400" i="1" dirty="0" smtClean="0">
                <a:cs typeface="Arial" charset="0"/>
              </a:rPr>
              <a:t>06 </a:t>
            </a:r>
            <a:r>
              <a:rPr lang="sr-Cyrl-CS" sz="2400" dirty="0" smtClean="0">
                <a:cs typeface="Arial" charset="0"/>
              </a:rPr>
              <a:t>(АТЦ)</a:t>
            </a:r>
            <a:r>
              <a:rPr lang="sr-Cyrl-CS" sz="2400" i="1" dirty="0" smtClean="0">
                <a:cs typeface="Arial" charset="0"/>
              </a:rPr>
              <a:t>: "</a:t>
            </a:r>
            <a:r>
              <a:rPr lang="sr-Cyrl-CS" sz="2400" dirty="0" smtClean="0">
                <a:solidFill>
                  <a:srgbClr val="FF0000"/>
                </a:solidFill>
                <a:cs typeface="Arial" charset="0"/>
              </a:rPr>
              <a:t>Остали лекови за терапију деменције</a:t>
            </a:r>
            <a:r>
              <a:rPr lang="sr-Cyrl-CS" sz="2400" dirty="0" smtClean="0">
                <a:cs typeface="Arial" charset="0"/>
              </a:rPr>
              <a:t>"</a:t>
            </a:r>
            <a:endParaRPr lang="sr-Latn-CS" sz="2400" dirty="0" smtClean="0">
              <a:cs typeface="Arial" charset="0"/>
            </a:endParaRPr>
          </a:p>
          <a:p>
            <a:r>
              <a:rPr lang="sr-Cyrl-RS" sz="2400" dirty="0" smtClean="0"/>
              <a:t>Опрез је потребан код бројних препарата НСАИЛ (монотерапија или аналгетске комбинације), као и код употребе кант</a:t>
            </a:r>
            <a:r>
              <a:rPr lang="en-US" sz="2400" dirty="0" smtClean="0"/>
              <a:t>a</a:t>
            </a:r>
            <a:r>
              <a:rPr lang="sr-Cyrl-RS" sz="2400" dirty="0" smtClean="0"/>
              <a:t>риона</a:t>
            </a:r>
            <a:r>
              <a:rPr lang="en-US" sz="2400" dirty="0" smtClean="0"/>
              <a:t> </a:t>
            </a:r>
            <a:r>
              <a:rPr lang="sr-Cyrl-RS" sz="2400" dirty="0" smtClean="0"/>
              <a:t>као антидепресива</a:t>
            </a:r>
            <a:endParaRPr lang="en-US" sz="2400" dirty="0"/>
          </a:p>
        </p:txBody>
      </p:sp>
    </p:spTree>
  </p:cSld>
  <p:clrMapOvr>
    <a:masterClrMapping/>
  </p:clrMapOvr>
  <p:transition advTm="9953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Опште препоруке за примену у трудноћи</a:t>
            </a:r>
            <a:endParaRPr lang="sr-Latn-CS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 smtClean="0"/>
              <a:t>Лекове примењивати само уз адекватну процену односа ризика и користи</a:t>
            </a:r>
          </a:p>
          <a:p>
            <a:pPr lvl="1"/>
            <a:r>
              <a:rPr lang="sr-Cyrl-CS" sz="2400" i="1" smtClean="0"/>
              <a:t>Примери где је зантно већи ризик од ускраћивања терапије</a:t>
            </a:r>
            <a:r>
              <a:rPr lang="sr-Cyrl-CS" sz="2400" smtClean="0"/>
              <a:t>: </a:t>
            </a:r>
          </a:p>
          <a:p>
            <a:pPr lvl="2"/>
            <a:r>
              <a:rPr lang="sr-Cyrl-CS" smtClean="0"/>
              <a:t>антиепилептици</a:t>
            </a:r>
          </a:p>
          <a:p>
            <a:pPr lvl="2"/>
            <a:r>
              <a:rPr lang="sr-Cyrl-CS" smtClean="0"/>
              <a:t>антипсихотици и акутна шизофренија/релапс</a:t>
            </a:r>
          </a:p>
          <a:p>
            <a:pPr lvl="2"/>
            <a:r>
              <a:rPr lang="sr-Cyrl-CS" smtClean="0"/>
              <a:t>антидепресиви и "велика депресија"</a:t>
            </a:r>
          </a:p>
          <a:p>
            <a:pPr lvl="2"/>
            <a:r>
              <a:rPr lang="sr-Cyrl-CS" smtClean="0"/>
              <a:t>БЗД код статуса епилептикуса</a:t>
            </a:r>
          </a:p>
          <a:p>
            <a:pPr>
              <a:buFontTx/>
              <a:buNone/>
            </a:pPr>
            <a:endParaRPr lang="sr-Latn-CS" sz="2800" smtClean="0"/>
          </a:p>
        </p:txBody>
      </p:sp>
    </p:spTree>
  </p:cSld>
  <p:clrMapOvr>
    <a:masterClrMapping/>
  </p:clrMapOvr>
  <p:transition advTm="4659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Опште препоруке за примену у трудноћи</a:t>
            </a:r>
            <a:endParaRPr lang="sr-Latn-CS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 smtClean="0"/>
              <a:t>Увек изабрати лек за који има највише података о безбедности примене (нпр. халоперидол, сертралин)</a:t>
            </a:r>
          </a:p>
          <a:p>
            <a:r>
              <a:rPr lang="sr-Cyrl-CS" sz="2800" smtClean="0"/>
              <a:t>Узети у обзир разлике у безбедности у оквиру исте фармаколошке групе (нпр. опиоидни аналгетици, антидепресиви, антиепилептици)</a:t>
            </a:r>
          </a:p>
          <a:p>
            <a:r>
              <a:rPr lang="sr-Cyrl-CS" sz="2800" smtClean="0"/>
              <a:t>Примењивати увек најмању ефикасну дозу лека, по могућству давати лек у што мање појединачних доза</a:t>
            </a:r>
            <a:endParaRPr lang="sr-Latn-CS" sz="2800" smtClean="0"/>
          </a:p>
        </p:txBody>
      </p:sp>
    </p:spTree>
  </p:cSld>
  <p:clrMapOvr>
    <a:masterClrMapping/>
  </p:clrMapOvr>
  <p:transition advTm="5712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Опште препоруке за примену у трудноћи</a:t>
            </a:r>
            <a:endParaRPr lang="sr-Latn-CS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 smtClean="0"/>
              <a:t>Избегавати комбинације лекова (посебно психотропних)</a:t>
            </a:r>
          </a:p>
          <a:p>
            <a:r>
              <a:rPr lang="sr-Cyrl-CS" sz="2800" smtClean="0"/>
              <a:t>Ако се спроводи ТДМ узети у обзир измене фармакокинетике код будуће мајке</a:t>
            </a:r>
          </a:p>
          <a:p>
            <a:r>
              <a:rPr lang="sr-Cyrl-CS" sz="2800" smtClean="0"/>
              <a:t>Применити адекватну медикаментозну превенцију: нпр. фолна киселина и антиепилептици</a:t>
            </a:r>
            <a:endParaRPr lang="sr-Latn-CS" sz="2800" smtClean="0"/>
          </a:p>
        </p:txBody>
      </p:sp>
    </p:spTree>
  </p:cSld>
  <p:clrMapOvr>
    <a:masterClrMapping/>
  </p:clrMapOvr>
  <p:transition advTm="7579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Примена у лактацији</a:t>
            </a:r>
            <a:endParaRPr lang="sr-Latn-CS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mtClean="0"/>
              <a:t>Потенцијално штетан утицај лекова:</a:t>
            </a:r>
          </a:p>
          <a:p>
            <a:pPr lvl="1">
              <a:lnSpc>
                <a:spcPct val="90000"/>
              </a:lnSpc>
            </a:pPr>
            <a:r>
              <a:rPr lang="sr-Cyrl-CS" smtClean="0"/>
              <a:t>нежељена дејства код одојчета (потребно да довољне количине лека доспеју у крвоток одојчета преко мајчиног млека)</a:t>
            </a:r>
          </a:p>
          <a:p>
            <a:pPr lvl="1">
              <a:lnSpc>
                <a:spcPct val="90000"/>
              </a:lnSpc>
            </a:pPr>
            <a:r>
              <a:rPr lang="sr-Cyrl-CS" smtClean="0"/>
              <a:t>инхибиција рефлекса сисања (фенобарбитон)</a:t>
            </a:r>
          </a:p>
          <a:p>
            <a:pPr lvl="1">
              <a:lnSpc>
                <a:spcPct val="90000"/>
              </a:lnSpc>
            </a:pPr>
            <a:r>
              <a:rPr lang="sr-Cyrl-CS" smtClean="0"/>
              <a:t>супресија лактације (допамински агонисти, опиоидни аналгетици, амфетамини и др.)</a:t>
            </a:r>
          </a:p>
          <a:p>
            <a:pPr lvl="1">
              <a:lnSpc>
                <a:spcPct val="90000"/>
              </a:lnSpc>
            </a:pPr>
            <a:r>
              <a:rPr lang="sr-Cyrl-CS" smtClean="0"/>
              <a:t>стимулација лучења млека (антипсихотици)</a:t>
            </a:r>
            <a:endParaRPr lang="sr-Latn-CS" smtClean="0"/>
          </a:p>
        </p:txBody>
      </p:sp>
    </p:spTree>
  </p:cSld>
  <p:clrMapOvr>
    <a:masterClrMapping/>
  </p:clrMapOvr>
  <p:transition advTm="52051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Примена у лактацији</a:t>
            </a:r>
            <a:endParaRPr lang="sr-Latn-CS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458200" cy="45259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Cyrl-CS" sz="2800" smtClean="0"/>
              <a:t>Слично као и за трудноћу: оскудни докази о штетном утицају конкретних лекова на одојче</a:t>
            </a:r>
          </a:p>
          <a:p>
            <a:pPr marL="609600" indent="-609600">
              <a:lnSpc>
                <a:spcPct val="90000"/>
              </a:lnSpc>
            </a:pPr>
            <a:r>
              <a:rPr lang="sr-Cyrl-CS" sz="2800" smtClean="0"/>
              <a:t>Могући ризик се предвиђа на основу: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sr-Cyrl-CS" sz="2400" smtClean="0"/>
              <a:t>количине лека/активних метаболита којој је изложено одојче (зависи од ФК карактеристика лека код дојиље, индекс дистрибуције лека у мајчино млеко: </a:t>
            </a:r>
            <a:r>
              <a:rPr lang="sr-Cyrl-CS" sz="2400" i="1" smtClean="0"/>
              <a:t>С</a:t>
            </a:r>
            <a:r>
              <a:rPr lang="sr-Cyrl-CS" sz="2400" baseline="-25000" smtClean="0"/>
              <a:t>м</a:t>
            </a:r>
            <a:r>
              <a:rPr lang="sr-Cyrl-CS" sz="2400" smtClean="0"/>
              <a:t>/</a:t>
            </a:r>
            <a:r>
              <a:rPr lang="sr-Cyrl-CS" sz="2400" i="1" smtClean="0"/>
              <a:t>С</a:t>
            </a:r>
            <a:r>
              <a:rPr lang="sr-Cyrl-CS" sz="2400" baseline="-25000" smtClean="0"/>
              <a:t>п</a:t>
            </a:r>
            <a:r>
              <a:rPr lang="sr-Cyrl-CS" sz="2400" smtClean="0"/>
              <a:t>)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sr-Cyrl-CS" sz="2400" smtClean="0"/>
              <a:t>специфичности ФК лека у организму одојчета (посебно незрелост процеса биотрансформације и елиминације)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sr-Cyrl-CS" sz="2400" smtClean="0"/>
              <a:t>ФД специфичности код одојчета (нпр. антиепилептици: валпроат и фенитоин)</a:t>
            </a:r>
            <a:endParaRPr lang="sr-Latn-CS" sz="2400" smtClean="0"/>
          </a:p>
        </p:txBody>
      </p:sp>
    </p:spTree>
  </p:cSld>
  <p:clrMapOvr>
    <a:masterClrMapping/>
  </p:clrMapOvr>
  <p:transition advTm="9105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Примена у лактацији</a:t>
            </a:r>
            <a:endParaRPr lang="sr-Latn-CS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 smtClean="0"/>
              <a:t>Генерално већина лекова продире у мајчино млеко, ретко у количинама значајним да изазове значајна оштећења код одојчета (посебно важи за лекове који се морају давати парентерално због лоше апсорпције после оралне примене)</a:t>
            </a:r>
          </a:p>
          <a:p>
            <a:r>
              <a:rPr lang="sr-Cyrl-CS" sz="2800" smtClean="0"/>
              <a:t>Липосолубилни и "слабо базни" лекови могу постићи у млеку концентрације као и у плазми мајке, или се у њему чак и концентришу (неки антидепресиви нпр.)</a:t>
            </a:r>
          </a:p>
        </p:txBody>
      </p:sp>
    </p:spTree>
  </p:cSld>
  <p:clrMapOvr>
    <a:masterClrMapping/>
  </p:clrMapOvr>
  <p:transition advTm="61163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Примена у лактацији</a:t>
            </a:r>
            <a:endParaRPr lang="sr-Latn-CS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 smtClean="0"/>
              <a:t>Концентрација липосолубилних лекова у млеку највећа је пред подој</a:t>
            </a:r>
          </a:p>
          <a:p>
            <a:r>
              <a:rPr lang="sr-Cyrl-CS" sz="2800" smtClean="0"/>
              <a:t>Лекови који се у високом проценту везују за протеине плазме мање продиру у млеко</a:t>
            </a:r>
          </a:p>
          <a:p>
            <a:r>
              <a:rPr lang="sr-Cyrl-CS" sz="2800" smtClean="0"/>
              <a:t>Лекови који не продиру у млеко у значајним количинама, код дуже употребе могу се у њему акумулирати</a:t>
            </a:r>
          </a:p>
        </p:txBody>
      </p:sp>
    </p:spTree>
  </p:cSld>
  <p:clrMapOvr>
    <a:masterClrMapping/>
  </p:clrMapOvr>
  <p:transition advTm="61925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Примена у лактацији</a:t>
            </a:r>
            <a:endParaRPr lang="sr-Latn-CS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6868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800" dirty="0" smtClean="0"/>
              <a:t>У просеку, одојче дневно попије око 150 мл млека по кг телесне тежине</a:t>
            </a:r>
          </a:p>
          <a:p>
            <a:pPr>
              <a:lnSpc>
                <a:spcPct val="90000"/>
              </a:lnSpc>
            </a:pPr>
            <a:r>
              <a:rPr lang="sr-Cyrl-CS" sz="2800" dirty="0" smtClean="0"/>
              <a:t>Доза коју одојче унесе дневно може се израчунати ако је позната концентрација лека у млеку</a:t>
            </a:r>
          </a:p>
          <a:p>
            <a:pPr>
              <a:lnSpc>
                <a:spcPct val="90000"/>
              </a:lnSpc>
            </a:pPr>
            <a:r>
              <a:rPr lang="sr-Cyrl-CS" sz="2800" smtClean="0"/>
              <a:t>Релативна доза коју унесе одојче: проценат дозе коју добије одојче преко млека по кг ТТ у односу на дозу коју мајка узима по кг ТТ:</a:t>
            </a:r>
          </a:p>
          <a:p>
            <a:pPr lvl="1">
              <a:lnSpc>
                <a:spcPct val="90000"/>
              </a:lnSpc>
            </a:pPr>
            <a:r>
              <a:rPr lang="sr-Cyrl-CS" sz="2400" dirty="0" smtClean="0"/>
              <a:t>Литијум </a:t>
            </a:r>
            <a:r>
              <a:rPr lang="en-US" sz="2400" dirty="0" smtClean="0">
                <a:cs typeface="Arial" charset="0"/>
              </a:rPr>
              <a:t>~</a:t>
            </a:r>
            <a:r>
              <a:rPr lang="sr-Cyrl-CS" sz="2400" dirty="0" smtClean="0"/>
              <a:t> 80%</a:t>
            </a:r>
          </a:p>
          <a:p>
            <a:pPr lvl="1">
              <a:lnSpc>
                <a:spcPct val="90000"/>
              </a:lnSpc>
            </a:pPr>
            <a:r>
              <a:rPr lang="sr-Cyrl-CS" sz="2400" dirty="0" smtClean="0"/>
              <a:t>ВЛП</a:t>
            </a:r>
            <a:r>
              <a:rPr lang="en-US" sz="2400" dirty="0" smtClean="0">
                <a:cs typeface="Arial" charset="0"/>
              </a:rPr>
              <a:t>~</a:t>
            </a:r>
            <a:r>
              <a:rPr lang="sr-Cyrl-CS" sz="2400" dirty="0" smtClean="0">
                <a:cs typeface="Arial" charset="0"/>
              </a:rPr>
              <a:t> </a:t>
            </a:r>
            <a:r>
              <a:rPr lang="sr-Cyrl-CS" sz="2400" dirty="0" smtClean="0"/>
              <a:t>7%, КМЗП 2%, ЛМТГ (</a:t>
            </a:r>
            <a:r>
              <a:rPr lang="en-US" sz="2400" dirty="0" smtClean="0"/>
              <a:t>&lt;200мг)</a:t>
            </a:r>
            <a:r>
              <a:rPr lang="en-US" sz="2400" dirty="0" smtClean="0">
                <a:cs typeface="Arial" charset="0"/>
              </a:rPr>
              <a:t>~18%</a:t>
            </a:r>
          </a:p>
          <a:p>
            <a:pPr lvl="1">
              <a:lnSpc>
                <a:spcPct val="90000"/>
              </a:lnSpc>
            </a:pPr>
            <a:r>
              <a:rPr lang="en-US" sz="2400" dirty="0" err="1" smtClean="0">
                <a:cs typeface="Arial" charset="0"/>
              </a:rPr>
              <a:t>Оланзапин</a:t>
            </a:r>
            <a:r>
              <a:rPr lang="en-US" sz="2400" dirty="0" smtClean="0">
                <a:cs typeface="Arial" charset="0"/>
              </a:rPr>
              <a:t>/</a:t>
            </a:r>
            <a:r>
              <a:rPr lang="en-US" sz="2400" dirty="0" err="1" smtClean="0">
                <a:cs typeface="Arial" charset="0"/>
              </a:rPr>
              <a:t>кветиапин</a:t>
            </a:r>
            <a:r>
              <a:rPr lang="en-US" sz="2400" dirty="0" smtClean="0"/>
              <a:t> &lt;2%, </a:t>
            </a:r>
            <a:r>
              <a:rPr lang="en-US" sz="2400" dirty="0" err="1" smtClean="0"/>
              <a:t>али</a:t>
            </a:r>
            <a:r>
              <a:rPr lang="en-US" sz="2400" dirty="0" smtClean="0"/>
              <a:t> </a:t>
            </a:r>
            <a:r>
              <a:rPr lang="en-US" sz="2400" dirty="0" err="1" smtClean="0"/>
              <a:t>рисперидон</a:t>
            </a:r>
            <a:r>
              <a:rPr lang="en-US" sz="2400" dirty="0" smtClean="0"/>
              <a:t> 9%</a:t>
            </a:r>
            <a:endParaRPr lang="sr-Latn-CS" sz="2400" dirty="0" smtClean="0"/>
          </a:p>
        </p:txBody>
      </p:sp>
    </p:spTree>
  </p:cSld>
  <p:clrMapOvr>
    <a:masterClrMapping/>
  </p:clrMapOvr>
  <p:transition advTm="72724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Примена у лактацији</a:t>
            </a:r>
            <a:endParaRPr lang="sr-Latn-CS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mtClean="0"/>
              <a:t>Највећи ризик (ослабљен клиренс лекова, неразвијена К-М баријера):</a:t>
            </a:r>
          </a:p>
          <a:p>
            <a:pPr lvl="1"/>
            <a:r>
              <a:rPr lang="sr-Cyrl-CS" smtClean="0"/>
              <a:t>превремено рођена деца</a:t>
            </a:r>
          </a:p>
          <a:p>
            <a:pPr lvl="1"/>
            <a:r>
              <a:rPr lang="sr-Cyrl-CS" smtClean="0"/>
              <a:t>новорођенчад са жутицом</a:t>
            </a:r>
          </a:p>
          <a:p>
            <a:pPr lvl="1"/>
            <a:r>
              <a:rPr lang="en-US" smtClean="0"/>
              <a:t>новорођенчад и </a:t>
            </a:r>
            <a:r>
              <a:rPr lang="sr-Cyrl-CS" smtClean="0"/>
              <a:t>одојчад до 2 месеца живота</a:t>
            </a:r>
          </a:p>
          <a:p>
            <a:endParaRPr lang="sr-Latn-CS" smtClean="0"/>
          </a:p>
        </p:txBody>
      </p:sp>
    </p:spTree>
  </p:cSld>
  <p:clrMapOvr>
    <a:masterClrMapping/>
  </p:clrMapOvr>
  <p:transition advTm="4395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dirty="0" smtClean="0"/>
              <a:t>Проблем употребе лекова у трудноћи – опште напомене</a:t>
            </a:r>
            <a:endParaRPr lang="sr-Latn-CS" sz="3200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229600" cy="45704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800" dirty="0" smtClean="0"/>
              <a:t>Плацента не представља значајну препреку за пролазак већине лекова у крвоток плода</a:t>
            </a:r>
          </a:p>
          <a:p>
            <a:pPr>
              <a:lnSpc>
                <a:spcPct val="90000"/>
              </a:lnSpc>
            </a:pPr>
            <a:r>
              <a:rPr lang="sr-Cyrl-CS" sz="2800" dirty="0" smtClean="0"/>
              <a:t>Варијабилност фактора који утичу на количину лека која доспе до плода </a:t>
            </a:r>
          </a:p>
          <a:p>
            <a:pPr>
              <a:lnSpc>
                <a:spcPct val="90000"/>
              </a:lnSpc>
            </a:pPr>
            <a:r>
              <a:rPr lang="sr-Cyrl-CS" sz="2800" dirty="0" smtClean="0"/>
              <a:t>Успорена елиминација лекова из фетуса, специфичности феталне циркулације, фетус као депо лекова (амнионска течност)</a:t>
            </a:r>
          </a:p>
          <a:p>
            <a:pPr>
              <a:lnSpc>
                <a:spcPct val="90000"/>
              </a:lnSpc>
            </a:pPr>
            <a:r>
              <a:rPr lang="sr-Cyrl-CS" sz="2800" dirty="0" smtClean="0"/>
              <a:t>Могућ је директан или индиректан штетан утицај лекова на плод током целог периода трудноће</a:t>
            </a:r>
          </a:p>
          <a:p>
            <a:pPr>
              <a:lnSpc>
                <a:spcPct val="90000"/>
              </a:lnSpc>
            </a:pPr>
            <a:endParaRPr lang="sr-Cyrl-CS" sz="2800" dirty="0" smtClean="0"/>
          </a:p>
        </p:txBody>
      </p:sp>
    </p:spTree>
  </p:cSld>
  <p:clrMapOvr>
    <a:masterClrMapping/>
  </p:clrMapOvr>
  <p:transition advTm="16543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Примена у лактацији</a:t>
            </a:r>
            <a:endParaRPr lang="sr-Latn-CS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sr-Cyrl-CS" sz="2800" smtClean="0"/>
              <a:t>Лекови са седативним дејством су нарочито опасни због ризика од прекомерне седације и могуће депресије дисања код одојчета </a:t>
            </a:r>
          </a:p>
          <a:p>
            <a:pPr>
              <a:spcBef>
                <a:spcPct val="0"/>
              </a:spcBef>
            </a:pPr>
            <a:r>
              <a:rPr lang="sr-Cyrl-CS" sz="2800" smtClean="0"/>
              <a:t>Увек треба избегавати комбинације, посебно психотропних лекова или антиепилептика</a:t>
            </a:r>
          </a:p>
          <a:p>
            <a:pPr>
              <a:spcBef>
                <a:spcPct val="0"/>
              </a:spcBef>
            </a:pPr>
            <a:r>
              <a:rPr lang="sr-Cyrl-CS" sz="2800" smtClean="0"/>
              <a:t>Ако мора да се користи лек који у значаној мери продире у млеко треба га узимати непосредно после подоја, у најмањој делотворној дози и у што мање појединачних доза у току дана</a:t>
            </a:r>
            <a:endParaRPr lang="sr-Latn-CS" sz="2800" smtClean="0"/>
          </a:p>
        </p:txBody>
      </p:sp>
    </p:spTree>
  </p:cSld>
  <p:clrMapOvr>
    <a:masterClrMapping/>
  </p:clrMapOvr>
  <p:transition advTm="56135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smtClean="0"/>
              <a:t>Корисни извори информација у вези примене у трудноћи и лактацији</a:t>
            </a:r>
            <a:endParaRPr lang="sr-Latn-CS" sz="3200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 smtClean="0">
                <a:hlinkClick r:id="rId2"/>
              </a:rPr>
              <a:t>http://www.fda.gov/default.htm</a:t>
            </a:r>
            <a:r>
              <a:rPr lang="sr-Latn-CS" sz="2800" smtClean="0"/>
              <a:t> (</a:t>
            </a:r>
            <a:r>
              <a:rPr lang="sr-Latn-CS" sz="2800" i="1" smtClean="0"/>
              <a:t>FDA</a:t>
            </a:r>
            <a:r>
              <a:rPr lang="sr-Cyrl-CS" sz="2800" i="1" smtClean="0"/>
              <a:t> </a:t>
            </a:r>
            <a:r>
              <a:rPr lang="sr-Cyrl-CS" sz="2800" smtClean="0"/>
              <a:t>- САД)</a:t>
            </a:r>
            <a:endParaRPr lang="sr-Latn-CS" sz="2800" smtClean="0"/>
          </a:p>
          <a:p>
            <a:pPr>
              <a:lnSpc>
                <a:spcPct val="90000"/>
              </a:lnSpc>
            </a:pPr>
            <a:r>
              <a:rPr lang="sr-Cyrl-CS" sz="2800" smtClean="0">
                <a:hlinkClick r:id="rId3"/>
              </a:rPr>
              <a:t>http://rdtc.nhs.uk/services/teratology</a:t>
            </a:r>
            <a:r>
              <a:rPr lang="sr-Cyrl-CS" sz="2800" smtClean="0"/>
              <a:t> (</a:t>
            </a:r>
            <a:r>
              <a:rPr lang="sr-Latn-CS" sz="2800" i="1" smtClean="0"/>
              <a:t>UK Teratology Information Service </a:t>
            </a:r>
            <a:r>
              <a:rPr lang="sr-Cyrl-CS" sz="2800" i="1" smtClean="0"/>
              <a:t>–</a:t>
            </a:r>
            <a:r>
              <a:rPr lang="sr-Latn-CS" sz="2800" i="1" smtClean="0"/>
              <a:t>UKTIS</a:t>
            </a:r>
            <a:r>
              <a:rPr lang="sr-Cyrl-CS" sz="2800" i="1" smtClean="0"/>
              <a:t>,</a:t>
            </a:r>
            <a:r>
              <a:rPr lang="sr-Cyrl-CS" sz="2800" smtClean="0"/>
              <a:t> у оквиру система Националне здравствене службе у Великој Британији</a:t>
            </a:r>
            <a:r>
              <a:rPr lang="sr-Latn-CS" sz="2800" smtClean="0"/>
              <a:t>) </a:t>
            </a:r>
            <a:endParaRPr lang="sr-Cyrl-CS" sz="2800" smtClean="0"/>
          </a:p>
          <a:p>
            <a:pPr>
              <a:lnSpc>
                <a:spcPct val="90000"/>
              </a:lnSpc>
            </a:pPr>
            <a:r>
              <a:rPr lang="sr-Latn-CS" sz="2800" smtClean="0">
                <a:hlinkClick r:id="rId4"/>
              </a:rPr>
              <a:t>http://www2.aap.org/breastfeeding/</a:t>
            </a:r>
            <a:r>
              <a:rPr lang="sr-Cyrl-CS" sz="2800" smtClean="0"/>
              <a:t> (Америчко удружење педијатрија)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hlinkClick r:id="rId5"/>
              </a:rPr>
              <a:t>http://toxnet.nlm.nih.gov/cgi-bin/sis/htmlgen?LACT</a:t>
            </a:r>
            <a:r>
              <a:rPr lang="sr-Cyrl-CS" sz="2800" smtClean="0"/>
              <a:t> (Национална медицинска библиотека САД – </a:t>
            </a:r>
            <a:r>
              <a:rPr lang="sr-Latn-CS" sz="2800" i="1" smtClean="0"/>
              <a:t>LactMed</a:t>
            </a:r>
            <a:r>
              <a:rPr lang="sr-Cyrl-CS" sz="2800" smtClean="0"/>
              <a:t> база) </a:t>
            </a:r>
            <a:endParaRPr lang="sr-Latn-CS" sz="2800" smtClean="0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4413250" y="3246438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~</a:t>
            </a:r>
            <a:endParaRPr lang="sr-Latn-CS"/>
          </a:p>
        </p:txBody>
      </p:sp>
    </p:spTree>
  </p:cSld>
  <p:clrMapOvr>
    <a:masterClrMapping/>
  </p:clrMapOvr>
  <p:transition advTm="5995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dirty="0" smtClean="0"/>
              <a:t>Проблем употребе лекова у трудноћи - опште напомене</a:t>
            </a:r>
            <a:endParaRPr lang="sr-Latn-CS" sz="3200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 dirty="0" smtClean="0"/>
              <a:t>Измене у фармакокинетици и ефектима  примењених лекова због саме трудноће</a:t>
            </a:r>
          </a:p>
          <a:p>
            <a:r>
              <a:rPr lang="sr-Cyrl-CS" sz="2800" dirty="0" smtClean="0"/>
              <a:t>Утицај болести мајке на трудноћу и обрнуто (нпр. епилепсија, мијастенија гравис и др.)</a:t>
            </a:r>
            <a:endParaRPr lang="en-US" sz="2800" dirty="0" smtClean="0"/>
          </a:p>
          <a:p>
            <a:r>
              <a:rPr lang="sr-Cyrl-CS" sz="2800" dirty="0" smtClean="0"/>
              <a:t>Недовољно поузданих података (искустава) о утицају лекова на плод, посебно када су у питању нови лекови</a:t>
            </a:r>
          </a:p>
        </p:txBody>
      </p:sp>
    </p:spTree>
  </p:cSld>
  <p:clrMapOvr>
    <a:masterClrMapping/>
  </p:clrMapOvr>
  <p:transition advTm="11170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Штетно деловање лекова на плод</a:t>
            </a:r>
            <a:endParaRPr lang="sr-Latn-C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 smtClean="0"/>
              <a:t>Општи ризик у популацији од значајних поремећаја развоја (независно од употребе лекова): око 4%</a:t>
            </a:r>
          </a:p>
          <a:p>
            <a:r>
              <a:rPr lang="sr-Cyrl-CS" sz="2800" b="1" smtClean="0"/>
              <a:t>Примена лекова</a:t>
            </a:r>
            <a:r>
              <a:rPr lang="sr-Cyrl-CS" sz="2800" smtClean="0"/>
              <a:t> је узрок у </a:t>
            </a:r>
            <a:r>
              <a:rPr lang="sr-Cyrl-CS" sz="2800" b="1" smtClean="0"/>
              <a:t>&lt;1% случајева</a:t>
            </a:r>
            <a:r>
              <a:rPr lang="sr-Cyrl-CS" sz="2800" smtClean="0"/>
              <a:t> </a:t>
            </a:r>
          </a:p>
          <a:p>
            <a:r>
              <a:rPr lang="sr-Cyrl-CS" sz="2800" smtClean="0"/>
              <a:t>Остали узроци поремећаја у развоју плода:</a:t>
            </a:r>
          </a:p>
          <a:p>
            <a:pPr lvl="1"/>
            <a:r>
              <a:rPr lang="sr-Cyrl-CS" sz="2400" smtClean="0"/>
              <a:t>генетски поремећаји</a:t>
            </a:r>
          </a:p>
          <a:p>
            <a:pPr lvl="1"/>
            <a:r>
              <a:rPr lang="sr-Cyrl-CS" sz="2400" smtClean="0"/>
              <a:t>фактори окружења: инфекције и др. болести мајке, хемијски и физички агенси и др.</a:t>
            </a:r>
          </a:p>
          <a:p>
            <a:pPr lvl="1"/>
            <a:r>
              <a:rPr lang="sr-Cyrl-CS" sz="2400" smtClean="0"/>
              <a:t>у највећем броју случајева узрок је непознат</a:t>
            </a:r>
            <a:endParaRPr lang="sr-Latn-CS" sz="2400" smtClean="0"/>
          </a:p>
        </p:txBody>
      </p:sp>
    </p:spTree>
  </p:cSld>
  <p:clrMapOvr>
    <a:masterClrMapping/>
  </p:clrMapOvr>
  <p:transition advTm="5620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smtClean="0"/>
              <a:t>Штетно деловање лекова на плод - основни принципи </a:t>
            </a:r>
            <a:endParaRPr lang="sr-Latn-CS" sz="320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sr-Cyrl-CS" sz="2400" b="1" smtClean="0"/>
              <a:t>Дозна зависност</a:t>
            </a:r>
            <a:r>
              <a:rPr lang="sr-Cyrl-CS" sz="2400" smtClean="0"/>
              <a:t> (</a:t>
            </a:r>
            <a:r>
              <a:rPr lang="sr-Cyrl-CS" sz="2400" i="1" smtClean="0"/>
              <a:t>нпр. валпроат у дози &gt; 1 г/дан</a:t>
            </a:r>
            <a:r>
              <a:rPr lang="sr-Cyrl-CS" sz="2400" smtClean="0"/>
              <a:t>), </a:t>
            </a:r>
            <a:r>
              <a:rPr lang="sr-Cyrl-CS" sz="2400" b="1" smtClean="0"/>
              <a:t>начин примене лека</a:t>
            </a:r>
            <a:r>
              <a:rPr lang="sr-Cyrl-CS" sz="2400" smtClean="0"/>
              <a:t>, </a:t>
            </a:r>
            <a:r>
              <a:rPr lang="sr-Cyrl-CS" sz="2400" b="1" smtClean="0"/>
              <a:t>специфичност штетних ефеката</a:t>
            </a:r>
            <a:r>
              <a:rPr lang="sr-Cyrl-CS" sz="2400" smtClean="0"/>
              <a:t> (</a:t>
            </a:r>
            <a:r>
              <a:rPr lang="sr-Cyrl-CS" sz="2400" i="1" smtClean="0"/>
              <a:t>значајне и мање измене у молекулској структури</a:t>
            </a:r>
            <a:r>
              <a:rPr lang="sr-Cyrl-CS" sz="2400" smtClean="0"/>
              <a:t>)</a:t>
            </a:r>
          </a:p>
          <a:p>
            <a:pPr marL="609600" indent="-609600">
              <a:buFontTx/>
              <a:buAutoNum type="arabicPeriod"/>
            </a:pPr>
            <a:r>
              <a:rPr lang="sr-Cyrl-CS" sz="2400" b="1" smtClean="0"/>
              <a:t>Иста супстанца</a:t>
            </a:r>
            <a:r>
              <a:rPr lang="sr-Cyrl-CS" sz="2400" smtClean="0"/>
              <a:t> показује </a:t>
            </a:r>
            <a:r>
              <a:rPr lang="sr-Cyrl-CS" sz="2400" b="1" smtClean="0"/>
              <a:t>различит ефекат</a:t>
            </a:r>
            <a:r>
              <a:rPr lang="sr-Cyrl-CS" sz="2400" smtClean="0"/>
              <a:t> код </a:t>
            </a:r>
            <a:r>
              <a:rPr lang="sr-Cyrl-CS" sz="2400" b="1" smtClean="0"/>
              <a:t>различитих врста</a:t>
            </a:r>
          </a:p>
          <a:p>
            <a:pPr marL="609600" indent="-609600">
              <a:buFontTx/>
              <a:buAutoNum type="arabicPeriod"/>
            </a:pPr>
            <a:r>
              <a:rPr lang="sr-Cyrl-CS" sz="2400" smtClean="0"/>
              <a:t>Један лек изазива </a:t>
            </a:r>
            <a:r>
              <a:rPr lang="sr-Cyrl-CS" sz="2400" b="1" smtClean="0"/>
              <a:t>промене само у одређеној фази развоја плода</a:t>
            </a:r>
            <a:r>
              <a:rPr lang="sr-Cyrl-CS" sz="2400" smtClean="0"/>
              <a:t> (</a:t>
            </a:r>
            <a:r>
              <a:rPr lang="sr-Cyrl-CS" sz="2400" i="1" smtClean="0"/>
              <a:t>специфични рецептор</a:t>
            </a:r>
            <a:r>
              <a:rPr lang="sr-Cyrl-CS" sz="2400" smtClean="0"/>
              <a:t>)</a:t>
            </a:r>
          </a:p>
          <a:p>
            <a:pPr marL="609600" indent="-609600">
              <a:buFontTx/>
              <a:buAutoNum type="arabicPeriod"/>
            </a:pPr>
            <a:r>
              <a:rPr lang="sr-Cyrl-CS" sz="2400" b="1" smtClean="0"/>
              <a:t>Врста штетног ефекта</a:t>
            </a:r>
            <a:r>
              <a:rPr lang="sr-Cyrl-CS" sz="2400" smtClean="0"/>
              <a:t> условљена је </a:t>
            </a:r>
            <a:r>
              <a:rPr lang="sr-Cyrl-CS" sz="2400" b="1" smtClean="0"/>
              <a:t>механизмом дејства лека</a:t>
            </a:r>
            <a:r>
              <a:rPr lang="sr-Cyrl-CS" sz="2400" smtClean="0"/>
              <a:t> (</a:t>
            </a:r>
            <a:r>
              <a:rPr lang="sr-Cyrl-CS" sz="2400" i="1" smtClean="0"/>
              <a:t>бројни сигнални путеви</a:t>
            </a:r>
            <a:r>
              <a:rPr lang="sr-Cyrl-CS" sz="2400" smtClean="0"/>
              <a:t>)</a:t>
            </a:r>
            <a:endParaRPr lang="sr-Latn-CS" sz="2400" smtClean="0"/>
          </a:p>
        </p:txBody>
      </p:sp>
    </p:spTree>
  </p:cSld>
  <p:clrMapOvr>
    <a:masterClrMapping/>
  </p:clrMapOvr>
  <p:transition advTm="15075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Штетно деловање лекова на плод</a:t>
            </a:r>
            <a:endParaRPr lang="sr-Latn-C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 b="1" smtClean="0"/>
              <a:t>Смрт заметка-побачај</a:t>
            </a:r>
            <a:r>
              <a:rPr lang="sr-Cyrl-CS" sz="2800" smtClean="0"/>
              <a:t> - у прве 2 недеље (принцип "све или ништа")</a:t>
            </a:r>
          </a:p>
          <a:p>
            <a:pPr>
              <a:lnSpc>
                <a:spcPct val="90000"/>
              </a:lnSpc>
            </a:pPr>
            <a:r>
              <a:rPr lang="sr-Cyrl-CS" sz="2800" b="1" smtClean="0"/>
              <a:t>Тератогено дејство</a:t>
            </a:r>
            <a:r>
              <a:rPr lang="sr-Cyrl-CS" sz="2800" smtClean="0"/>
              <a:t> - примена у периоду органогенезе, до краја 1. тромесечја </a:t>
            </a:r>
          </a:p>
          <a:p>
            <a:pPr lvl="1">
              <a:lnSpc>
                <a:spcPct val="90000"/>
              </a:lnSpc>
            </a:pPr>
            <a:r>
              <a:rPr lang="sr-Cyrl-CS" sz="2400" smtClean="0"/>
              <a:t>конгениталне/урођене структурне аномалије </a:t>
            </a:r>
          </a:p>
          <a:p>
            <a:pPr lvl="1">
              <a:lnSpc>
                <a:spcPct val="90000"/>
              </a:lnSpc>
            </a:pPr>
            <a:r>
              <a:rPr lang="sr-Cyrl-CS" sz="2400" smtClean="0"/>
              <a:t>најризичнији период 3-11 недеље гестације</a:t>
            </a:r>
          </a:p>
          <a:p>
            <a:pPr>
              <a:lnSpc>
                <a:spcPct val="90000"/>
              </a:lnSpc>
            </a:pPr>
            <a:r>
              <a:rPr lang="sr-Cyrl-CS" sz="2800" b="1" smtClean="0"/>
              <a:t>Фетотоксично дејство</a:t>
            </a:r>
            <a:r>
              <a:rPr lang="sr-Cyrl-CS" sz="2800" smtClean="0"/>
              <a:t> (2. и 3. тромесечје)</a:t>
            </a:r>
          </a:p>
          <a:p>
            <a:pPr lvl="1">
              <a:lnSpc>
                <a:spcPct val="90000"/>
              </a:lnSpc>
            </a:pPr>
            <a:r>
              <a:rPr lang="sr-Cyrl-CS" sz="2400" smtClean="0"/>
              <a:t>смрт плода, успорен раст и развој плода, мања структурна оштећења, функционални поремећаји, трансплацентална карциногенеза </a:t>
            </a:r>
            <a:endParaRPr lang="sr-Latn-CS" sz="2400" smtClean="0"/>
          </a:p>
        </p:txBody>
      </p:sp>
    </p:spTree>
  </p:cSld>
  <p:clrMapOvr>
    <a:masterClrMapping/>
  </p:clrMapOvr>
  <p:transition advTm="8675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Штетно деловање лекова на плод</a:t>
            </a:r>
            <a:endParaRPr lang="sr-Latn-C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Cyrl-CS" sz="2800" smtClean="0"/>
              <a:t>Примена непосредно пред и у току самог порођаја - </a:t>
            </a:r>
            <a:r>
              <a:rPr lang="sr-Cyrl-CS" sz="2800" b="1" smtClean="0"/>
              <a:t>Утицај на ток и исход порођаја/ исход по новорођенче</a:t>
            </a:r>
          </a:p>
          <a:p>
            <a:pPr marL="990600" lvl="1" indent="-533400">
              <a:lnSpc>
                <a:spcPct val="90000"/>
              </a:lnSpc>
            </a:pPr>
            <a:r>
              <a:rPr lang="sr-Cyrl-CS" sz="2400" smtClean="0"/>
              <a:t>траума, крварење, асфиксија, хипотонија, хипотермија, депресија дисања, смрт и др. - (нпр. аспирин, неки антимигреници, БЗД, антипсихотици, ОА и др.)</a:t>
            </a:r>
          </a:p>
          <a:p>
            <a:pPr marL="609600" indent="-609600">
              <a:lnSpc>
                <a:spcPct val="90000"/>
              </a:lnSpc>
            </a:pPr>
            <a:r>
              <a:rPr lang="sr-Cyrl-CS" sz="2800" b="1" smtClean="0"/>
              <a:t>Апстиненцијални синдром</a:t>
            </a:r>
            <a:r>
              <a:rPr lang="sr-Cyrl-CS" sz="2800" smtClean="0"/>
              <a:t> </a:t>
            </a:r>
            <a:r>
              <a:rPr lang="sr-Cyrl-CS" sz="2800" b="1" smtClean="0"/>
              <a:t>код новорођенчади</a:t>
            </a:r>
            <a:r>
              <a:rPr lang="sr-Cyrl-CS" sz="2800" smtClean="0"/>
              <a:t> (психотропни лекови)</a:t>
            </a:r>
          </a:p>
          <a:p>
            <a:pPr marL="609600" indent="-609600">
              <a:lnSpc>
                <a:spcPct val="90000"/>
              </a:lnSpc>
            </a:pPr>
            <a:r>
              <a:rPr lang="sr-Cyrl-CS" sz="2800" b="1" smtClean="0"/>
              <a:t>Поремећаји психомоторног развоја детета</a:t>
            </a:r>
            <a:r>
              <a:rPr lang="sr-Cyrl-CS" sz="2800" smtClean="0"/>
              <a:t> (одложени ефекти)</a:t>
            </a:r>
            <a:endParaRPr lang="sr-Latn-CS" sz="2800" smtClean="0"/>
          </a:p>
        </p:txBody>
      </p:sp>
    </p:spTree>
  </p:cSld>
  <p:clrMapOvr>
    <a:masterClrMapping/>
  </p:clrMapOvr>
  <p:transition advTm="11099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i="1" dirty="0" smtClean="0"/>
              <a:t>FDA</a:t>
            </a:r>
            <a:r>
              <a:rPr lang="sr-Cyrl-CS" sz="3200" dirty="0" smtClean="0"/>
              <a:t> класификација према ризику по плод</a:t>
            </a:r>
            <a:r>
              <a:rPr lang="sr-Latn-RS" sz="3200" dirty="0" smtClean="0"/>
              <a:t>*</a:t>
            </a:r>
            <a:endParaRPr lang="sr-Latn-CS" sz="3200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 dirty="0" smtClean="0"/>
              <a:t>Група А</a:t>
            </a:r>
            <a:r>
              <a:rPr lang="sr-Cyrl-CS" sz="2400" dirty="0" smtClean="0"/>
              <a:t>: потпуно безбедна примена у трудноћи</a:t>
            </a:r>
          </a:p>
          <a:p>
            <a:r>
              <a:rPr lang="sr-Cyrl-CS" sz="2800" dirty="0" smtClean="0"/>
              <a:t>Група Б</a:t>
            </a:r>
            <a:r>
              <a:rPr lang="sr-Cyrl-CS" sz="2400" dirty="0" smtClean="0"/>
              <a:t>: релативно безбедна примена у трудноћи</a:t>
            </a:r>
          </a:p>
          <a:p>
            <a:r>
              <a:rPr lang="sr-Cyrl-CS" sz="2800" dirty="0" smtClean="0"/>
              <a:t>Група Ц</a:t>
            </a:r>
            <a:r>
              <a:rPr lang="sr-Cyrl-CS" sz="2400" dirty="0" smtClean="0"/>
              <a:t>: </a:t>
            </a:r>
            <a:r>
              <a:rPr lang="sr-Latn-CS" sz="2400" dirty="0" smtClean="0"/>
              <a:t>могу се примењивати уколико корист од терапије превазилази потенцијални ризик</a:t>
            </a:r>
            <a:endParaRPr lang="sr-Cyrl-CS" sz="2400" dirty="0" smtClean="0"/>
          </a:p>
          <a:p>
            <a:r>
              <a:rPr lang="sr-Cyrl-CS" sz="2800" dirty="0" smtClean="0"/>
              <a:t>Група Д</a:t>
            </a:r>
            <a:r>
              <a:rPr lang="sr-Cyrl-CS" sz="2400" dirty="0" smtClean="0"/>
              <a:t>: п</a:t>
            </a:r>
            <a:r>
              <a:rPr lang="sr-Latn-CS" sz="2400" dirty="0" smtClean="0"/>
              <a:t>остоје докази за ризик по фетус, али се </a:t>
            </a:r>
            <a:r>
              <a:rPr lang="sr-Cyrl-CS" sz="2400" dirty="0" smtClean="0"/>
              <a:t>могу применити у</a:t>
            </a:r>
            <a:r>
              <a:rPr lang="sr-Latn-CS" sz="2400" dirty="0" smtClean="0"/>
              <a:t> случају да је ризик од ускраћивања</a:t>
            </a:r>
            <a:r>
              <a:rPr lang="sr-Latn-CS" sz="2400" b="1" dirty="0" smtClean="0"/>
              <a:t> </a:t>
            </a:r>
            <a:r>
              <a:rPr lang="sr-Latn-CS" sz="2400" dirty="0" smtClean="0"/>
              <a:t>терапије још већи</a:t>
            </a:r>
            <a:endParaRPr lang="sr-Cyrl-CS" sz="2400" dirty="0" smtClean="0"/>
          </a:p>
          <a:p>
            <a:r>
              <a:rPr lang="sr-Cyrl-CS" sz="2800" dirty="0" smtClean="0"/>
              <a:t>Група Х</a:t>
            </a:r>
            <a:r>
              <a:rPr lang="sr-Cyrl-CS" sz="2400" dirty="0" smtClean="0"/>
              <a:t>: апсолутно контраиндиковани лекови</a:t>
            </a:r>
          </a:p>
          <a:p>
            <a:pPr>
              <a:buNone/>
            </a:pPr>
            <a:r>
              <a:rPr lang="sr-Latn-RS" sz="1800" i="1" dirty="0" smtClean="0"/>
              <a:t>*</a:t>
            </a:r>
            <a:r>
              <a:rPr lang="sr-Cyrl-RS" sz="1800" i="1" dirty="0" smtClean="0"/>
              <a:t>Коригована 2015. г. за лекове на рецепт и биолошке лекове у смислу боље информисаности здравствених радника и пацијената</a:t>
            </a:r>
            <a:endParaRPr lang="sr-Cyrl-CS" sz="1800" i="1" dirty="0" smtClean="0"/>
          </a:p>
          <a:p>
            <a:endParaRPr lang="sr-Latn-CS" sz="2400" dirty="0" smtClean="0"/>
          </a:p>
        </p:txBody>
      </p:sp>
    </p:spTree>
  </p:cSld>
  <p:clrMapOvr>
    <a:masterClrMapping/>
  </p:clrMapOvr>
  <p:transition advTm="8425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 smtClean="0"/>
              <a:t>Примери лекова са доказаним тератогеним или фетотоксичним дејством код људи</a:t>
            </a:r>
            <a:endParaRPr lang="sr-Latn-CS" sz="2800" b="1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 dirty="0" smtClean="0">
                <a:latin typeface="+mj-lt"/>
              </a:rPr>
              <a:t>Бензодиазепини: "синдром млитавог детета“</a:t>
            </a:r>
          </a:p>
          <a:p>
            <a:r>
              <a:rPr lang="sr-Cyrl-CS" sz="2800" dirty="0" smtClean="0">
                <a:latin typeface="+mj-lt"/>
              </a:rPr>
              <a:t>Антиепилептици: спина бифида, мултипле аномалије, интракранијално крварење, </a:t>
            </a:r>
            <a:r>
              <a:rPr lang="en-US" sz="2800" kern="1200" dirty="0" err="1" smtClean="0">
                <a:solidFill>
                  <a:srgbClr val="000000"/>
                </a:solidFill>
                <a:latin typeface="+mj-lt"/>
                <a:cs typeface="Arial" charset="0"/>
              </a:rPr>
              <a:t>хелио-гњато-палатошиза</a:t>
            </a:r>
            <a:endParaRPr lang="sr-Cyrl-RS" sz="2800" kern="1200" dirty="0" smtClean="0">
              <a:solidFill>
                <a:srgbClr val="000000"/>
              </a:solidFill>
              <a:latin typeface="+mj-lt"/>
              <a:cs typeface="Arial" charset="0"/>
            </a:endParaRPr>
          </a:p>
          <a:p>
            <a:r>
              <a:rPr lang="sr-Cyrl-CS" sz="2800" dirty="0" smtClean="0">
                <a:latin typeface="+mj-lt"/>
              </a:rPr>
              <a:t>Литијум: Ебштајнова аномалија на срцу</a:t>
            </a:r>
          </a:p>
          <a:p>
            <a:r>
              <a:rPr lang="sr-Cyrl-CS" sz="2800" dirty="0" smtClean="0">
                <a:latin typeface="+mj-lt"/>
              </a:rPr>
              <a:t>Аспирин: интракранијално крварење, већа учесталост мртворођености</a:t>
            </a:r>
            <a:endParaRPr lang="sr-Latn-CS" sz="2800" dirty="0" smtClean="0">
              <a:solidFill>
                <a:srgbClr val="000000"/>
              </a:solidFill>
              <a:latin typeface="+mj-lt"/>
            </a:endParaRPr>
          </a:p>
          <a:p>
            <a:endParaRPr lang="sr-Latn-CS" sz="2400" dirty="0" smtClean="0"/>
          </a:p>
          <a:p>
            <a:endParaRPr lang="sr-Cyrl-CS" sz="2400" dirty="0" smtClean="0"/>
          </a:p>
          <a:p>
            <a:endParaRPr lang="sr-Cyrl-CS" sz="2400" dirty="0" smtClean="0"/>
          </a:p>
          <a:p>
            <a:endParaRPr lang="sr-Cyrl-CS" sz="2400" dirty="0" smtClean="0"/>
          </a:p>
          <a:p>
            <a:endParaRPr lang="sr-Latn-CS" sz="2400" dirty="0" smtClean="0"/>
          </a:p>
        </p:txBody>
      </p:sp>
    </p:spTree>
  </p:cSld>
  <p:clrMapOvr>
    <a:masterClrMapping/>
  </p:clrMapOvr>
  <p:transition advTm="8430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r-Latn-C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r-Latn-C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24356</TotalTime>
  <Words>1255</Words>
  <Application>Microsoft Office PowerPoint</Application>
  <PresentationFormat>On-screen Show (4:3)</PresentationFormat>
  <Paragraphs>114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2_Default Design</vt:lpstr>
      <vt:lpstr>Slide 1</vt:lpstr>
      <vt:lpstr>Проблем употребе лекова у трудноћи – опште напомене</vt:lpstr>
      <vt:lpstr>Проблем употребе лекова у трудноћи - опште напомене</vt:lpstr>
      <vt:lpstr>Штетно деловање лекова на плод</vt:lpstr>
      <vt:lpstr>Штетно деловање лекова на плод - основни принципи </vt:lpstr>
      <vt:lpstr>Штетно деловање лекова на плод</vt:lpstr>
      <vt:lpstr>Штетно деловање лекова на плод</vt:lpstr>
      <vt:lpstr>FDA класификација према ризику по плод*</vt:lpstr>
      <vt:lpstr>Примери лекова са доказаним тератогеним или фетотоксичним дејством код људи</vt:lpstr>
      <vt:lpstr>OTC препарати контраиндиковани у трудноћи </vt:lpstr>
      <vt:lpstr>Опште препоруке за примену у трудноћи</vt:lpstr>
      <vt:lpstr>Опште препоруке за примену у трудноћи</vt:lpstr>
      <vt:lpstr>Опште препоруке за примену у трудноћи</vt:lpstr>
      <vt:lpstr>Примена у лактацији</vt:lpstr>
      <vt:lpstr>Примена у лактацији</vt:lpstr>
      <vt:lpstr>Примена у лактацији</vt:lpstr>
      <vt:lpstr>Примена у лактацији</vt:lpstr>
      <vt:lpstr>Примена у лактацији</vt:lpstr>
      <vt:lpstr>Примена у лактацији</vt:lpstr>
      <vt:lpstr>Примена у лактацији</vt:lpstr>
      <vt:lpstr>Корисни извори информација у вези примене у трудноћи и лактацији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 континуиране медицинске едукације “Рационална примена антибиотика код деце“</dc:title>
  <dc:creator>Srdjan Stefanovic</dc:creator>
  <cp:lastModifiedBy>Srdjan Stefanovic</cp:lastModifiedBy>
  <cp:revision>200</cp:revision>
  <dcterms:created xsi:type="dcterms:W3CDTF">2015-10-08T09:10:39Z</dcterms:created>
  <dcterms:modified xsi:type="dcterms:W3CDTF">2020-09-27T12:00:39Z</dcterms:modified>
</cp:coreProperties>
</file>